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B2F5E6-0622-4E76-9EAE-C717B2207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E198D1-2ACC-4CA4-A191-B345CE010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820596-AAA0-453B-9782-AB329EE0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ED6DB4-FAE3-4E05-A0BC-9483E5F8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C1FD82-DE7A-415E-B2BC-C2D135C5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33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9E192C-50C5-4724-9B54-7AAF66FE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CFCE1F-3892-4752-AF04-99F10446F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384A41-4380-44EA-951F-19362FF1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7F7AC9-22A4-4A37-846F-5D775E97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062737-AB30-4A16-A6E4-880ED635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76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D285536-A3CF-491E-B6CE-FFD2BECA4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B82387D-26C5-4BE8-A5F4-C6803FAC7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FB393F-F481-4FC7-B206-99E8BD86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B3F4F8-AAA5-41CA-809C-754EA77F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FE54C3-9E48-47DB-A099-6DF4D179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39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8120E5-580D-4A63-ABD8-C9271FF7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FB13AC-9481-403B-9358-06DA142CE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D4C8A7-A7B8-4C15-BEA8-D2A4DC41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789F10-7730-4B2A-893C-11D8E7DF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35DEF8-D333-419B-B176-2C8BC448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821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E8AB61-AB16-453D-9E6A-8D453112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58D91D-855D-416B-B79C-088D0940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D96317-4139-4CD3-B5E3-90600EC0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62FE84-D220-4695-A568-A263C58C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2273E6-4C8B-4611-939C-CC9F11E2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2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A20662-ED11-4BCC-9AE3-CB4C3E94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EAD452-28BE-41F4-AEDB-C558D02D5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F714164-0702-46D4-AC53-1A8F0DCAD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ECA567-ADAF-4F03-9A66-15F197A7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72F7-2C09-419F-A2E6-6E93835C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DCA6FA-00E9-4B45-A875-60BB6B42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20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CA9505-BB07-44A0-8609-9D3F0FBD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B6BB24-2E55-4377-956C-91E6FB142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E71552-C683-4A7F-8CDF-0B6678837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93F0BD-6A0F-450B-BC60-9EEF80877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EE4913-F053-46FF-8F2B-C11A9769A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14A7677-9A44-4439-A85E-21B5B801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CC13A71-4B9C-4C97-84CC-140241D8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EA96B85-95BD-4E5B-917B-0B8C1351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96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E4ACB3-7521-480C-B1DE-D2E7CF66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D943E3-1FDD-411F-8BEC-7E00539C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09A4C23-AA38-4CE7-B8CE-A65D5662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FCF315-579F-4616-888C-14572E79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3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491B91B-F31B-4882-8F1C-FF182EAE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930D10-1241-4580-9727-A402A4D6B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1E3A0E-274A-4709-BB26-9EC68D62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19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B811D9-AD2E-49A1-ACFB-9266B419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C700C9-2C38-43ED-91F3-7532479B8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5888AC7-E793-4D25-AFA7-3E5AD1D39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7BEB3F-C057-4D91-BB0A-6BF7EF20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DE36D2B-D2A8-44FA-AA05-19197FE6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0B26251-8D84-4F76-A7C9-ABA0C13F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4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9DAD24-A438-4C22-AE3A-DAC0BD62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D005642-C2D0-4F9C-86D3-415456539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8B7AEA6-1330-4F7A-A93D-74DB569AC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41B6C58-7E50-4DA8-82FB-99683265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997C9C-6D75-405B-9594-07141921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774DCB-8F7D-4E39-9A28-52577F4D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71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27D493-245F-4082-BD42-46B71E95B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1F8601-CB00-44D9-B093-88DC788E0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92C411-7891-4BD1-8294-6E872CD62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C8C8-3362-421C-950A-2429E4F91408}" type="datetimeFigureOut">
              <a:rPr lang="nb-NO" smtClean="0"/>
              <a:t>11.12.2018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4015A4-9274-43FE-8530-99151BACA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252036-8628-4530-AE31-585CA1635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3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SGVBtSUP2VU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A465B3-DFAA-4792-9E72-12A548F4E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1935"/>
            <a:ext cx="9144000" cy="2387600"/>
          </a:xfrm>
        </p:spPr>
        <p:txBody>
          <a:bodyPr>
            <a:noAutofit/>
          </a:bodyPr>
          <a:lstStyle/>
          <a:p>
            <a:r>
              <a:rPr lang="nb-NO" sz="4400" b="1" dirty="0"/>
              <a:t>MODULBASERT TRENING FOR MOB BÅT PERSONELL </a:t>
            </a:r>
            <a:br>
              <a:rPr lang="en-US" sz="4400" dirty="0"/>
            </a:br>
            <a:endParaRPr lang="nb-NO" sz="4400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7E1FD86E-1F53-40C9-B8D5-3D8C9EBB16A5}"/>
              </a:ext>
            </a:extLst>
          </p:cNvPr>
          <p:cNvSpPr txBox="1">
            <a:spLocks/>
          </p:cNvSpPr>
          <p:nvPr/>
        </p:nvSpPr>
        <p:spPr>
          <a:xfrm>
            <a:off x="1524000" y="3277358"/>
            <a:ext cx="9144000" cy="17816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000" dirty="0"/>
              <a:t>MODUL: 1</a:t>
            </a:r>
            <a:br>
              <a:rPr lang="en-US" sz="4000" dirty="0"/>
            </a:br>
            <a:r>
              <a:rPr lang="nb-NO" sz="4000" dirty="0"/>
              <a:t>BEREDSKAP / ORGANISERING/SJEKKLISTER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4247707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FE513C-00F6-4EA4-9267-1DF77CC6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EVENTUELT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D85007-E9C9-46D1-92AC-C62BD0034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Gjennomgang av eventuelle punkter fra øvrige skift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33495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AC4DB5-86A9-43F3-8149-CAC7A89F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214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rgbClr val="333333"/>
                </a:solidFill>
              </a:rPr>
              <a:t>MODUL NR 1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D6FDC3-DC74-4EA6-8CD9-9199BDE87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>
            <a:noAutofit/>
          </a:bodyPr>
          <a:lstStyle/>
          <a:p>
            <a:r>
              <a:rPr lang="nb-NO" sz="1500" dirty="0">
                <a:solidFill>
                  <a:srgbClr val="333333"/>
                </a:solidFill>
              </a:rPr>
              <a:t>Læremål</a:t>
            </a:r>
            <a:endParaRPr lang="en-US" sz="1500" dirty="0">
              <a:solidFill>
                <a:srgbClr val="333333"/>
              </a:solidFill>
            </a:endParaRPr>
          </a:p>
          <a:p>
            <a:pPr marL="285750" lvl="0" indent="-285750"/>
            <a:r>
              <a:rPr lang="nb-NO" sz="1500" dirty="0"/>
              <a:t>Samhandling med andre aktører i beredskaps- organisasjonen</a:t>
            </a:r>
          </a:p>
          <a:p>
            <a:pPr marL="285750" lvl="0" indent="-285750"/>
            <a:r>
              <a:rPr lang="nb-NO" sz="1500" dirty="0"/>
              <a:t>Gjøre seg kjent med rolle og oppgaver</a:t>
            </a:r>
          </a:p>
          <a:p>
            <a:pPr marL="285750" lvl="0" indent="-285750"/>
            <a:r>
              <a:rPr lang="nb-NO" sz="1500" dirty="0"/>
              <a:t>Kommunikasjon mellom aktører i  beredskapsorganisasjon</a:t>
            </a:r>
          </a:p>
          <a:p>
            <a:pPr marL="285750" indent="-285750"/>
            <a:r>
              <a:rPr lang="nb-NO" sz="1500" dirty="0"/>
              <a:t>Sjøsetting når vær tillater</a:t>
            </a:r>
            <a:endParaRPr lang="en-US" sz="1500" dirty="0">
              <a:solidFill>
                <a:srgbClr val="333333"/>
              </a:solidFill>
            </a:endParaRPr>
          </a:p>
          <a:p>
            <a:r>
              <a:rPr lang="nb-NO" sz="1500" dirty="0">
                <a:solidFill>
                  <a:srgbClr val="333333"/>
                </a:solidFill>
              </a:rPr>
              <a:t>Innhold</a:t>
            </a:r>
            <a:endParaRPr lang="en-US" sz="1500" dirty="0">
              <a:solidFill>
                <a:srgbClr val="333333"/>
              </a:solidFill>
            </a:endParaRPr>
          </a:p>
          <a:p>
            <a:pPr marL="742950" lvl="1" indent="-285750"/>
            <a:r>
              <a:rPr lang="nb-NO" sz="1500" dirty="0">
                <a:solidFill>
                  <a:srgbClr val="333333"/>
                </a:solidFill>
              </a:rPr>
              <a:t>Løse oppgaver ved hjelp av diskusjoner og trening </a:t>
            </a:r>
          </a:p>
          <a:p>
            <a:pPr marL="742950" lvl="1" indent="-285750"/>
            <a:r>
              <a:rPr lang="nb-NO" sz="1500" dirty="0">
                <a:solidFill>
                  <a:srgbClr val="333333"/>
                </a:solidFill>
              </a:rPr>
              <a:t>Inviter skadestedsleder og plattformsjef til å ta del i diskusjonene i caseoppgaven</a:t>
            </a:r>
            <a:endParaRPr lang="en-US" sz="1500" dirty="0">
              <a:solidFill>
                <a:srgbClr val="333333"/>
              </a:solidFill>
            </a:endParaRPr>
          </a:p>
          <a:p>
            <a:r>
              <a:rPr lang="nb-NO" sz="1500" dirty="0">
                <a:solidFill>
                  <a:srgbClr val="333333"/>
                </a:solidFill>
              </a:rPr>
              <a:t>Metode</a:t>
            </a:r>
            <a:endParaRPr lang="en-US" sz="1500" dirty="0">
              <a:solidFill>
                <a:srgbClr val="333333"/>
              </a:solidFill>
            </a:endParaRPr>
          </a:p>
          <a:p>
            <a:pPr marL="742950" lvl="1" indent="-285750"/>
            <a:r>
              <a:rPr lang="nb-NO" sz="1500" dirty="0">
                <a:solidFill>
                  <a:srgbClr val="333333"/>
                </a:solidFill>
              </a:rPr>
              <a:t>Samarbeid i gruppe</a:t>
            </a:r>
            <a:endParaRPr lang="en-US" sz="1500" dirty="0">
              <a:solidFill>
                <a:srgbClr val="333333"/>
              </a:solidFill>
            </a:endParaRPr>
          </a:p>
          <a:p>
            <a:r>
              <a:rPr lang="nb-NO" sz="1500" dirty="0">
                <a:solidFill>
                  <a:srgbClr val="333333"/>
                </a:solidFill>
              </a:rPr>
              <a:t> </a:t>
            </a:r>
            <a:endParaRPr lang="en-US" sz="1500" dirty="0">
              <a:solidFill>
                <a:srgbClr val="333333"/>
              </a:solidFill>
            </a:endParaRPr>
          </a:p>
          <a:p>
            <a:r>
              <a:rPr lang="nb-NO" sz="1500" dirty="0">
                <a:solidFill>
                  <a:srgbClr val="333333"/>
                </a:solidFill>
              </a:rPr>
              <a:t>Referanser</a:t>
            </a:r>
            <a:endParaRPr lang="en-US" sz="1500" dirty="0">
              <a:solidFill>
                <a:srgbClr val="333333"/>
              </a:solidFill>
            </a:endParaRPr>
          </a:p>
          <a:p>
            <a:pPr marL="742950" lvl="1" indent="-285750"/>
            <a:r>
              <a:rPr lang="nb-NO" sz="1500" dirty="0">
                <a:solidFill>
                  <a:srgbClr val="333333"/>
                </a:solidFill>
              </a:rPr>
              <a:t>Lokal Beredskapsplan</a:t>
            </a:r>
            <a:endParaRPr lang="en-US" sz="1500" dirty="0">
              <a:solidFill>
                <a:srgbClr val="333333"/>
              </a:solidFill>
            </a:endParaRPr>
          </a:p>
          <a:p>
            <a:pPr marL="742950" lvl="1" indent="-285750"/>
            <a:r>
              <a:rPr lang="nb-NO" sz="1500" dirty="0">
                <a:solidFill>
                  <a:srgbClr val="333333"/>
                </a:solidFill>
              </a:rPr>
              <a:t>Aktuelle </a:t>
            </a:r>
            <a:r>
              <a:rPr lang="nb-NO" sz="1500" dirty="0" err="1">
                <a:solidFill>
                  <a:srgbClr val="333333"/>
                </a:solidFill>
              </a:rPr>
              <a:t>DFU’er</a:t>
            </a:r>
            <a:endParaRPr lang="en-US" sz="1500" dirty="0">
              <a:solidFill>
                <a:srgbClr val="333333"/>
              </a:solidFill>
            </a:endParaRPr>
          </a:p>
          <a:p>
            <a:r>
              <a:rPr lang="nb-NO" sz="1500" dirty="0">
                <a:solidFill>
                  <a:srgbClr val="333333"/>
                </a:solidFill>
              </a:rPr>
              <a:t> </a:t>
            </a:r>
            <a:endParaRPr lang="en-US" sz="1500" dirty="0">
              <a:solidFill>
                <a:srgbClr val="333333"/>
              </a:solidFill>
            </a:endParaRPr>
          </a:p>
          <a:p>
            <a:r>
              <a:rPr lang="nb-NO" sz="1500" dirty="0">
                <a:solidFill>
                  <a:srgbClr val="333333"/>
                </a:solidFill>
              </a:rPr>
              <a:t>Evaluering</a:t>
            </a:r>
            <a:endParaRPr lang="en-US" sz="1500" dirty="0">
              <a:solidFill>
                <a:srgbClr val="333333"/>
              </a:solidFill>
            </a:endParaRPr>
          </a:p>
          <a:p>
            <a:pPr marL="742950" lvl="1" indent="-285750"/>
            <a:r>
              <a:rPr lang="nb-NO" sz="1500" dirty="0">
                <a:solidFill>
                  <a:srgbClr val="333333"/>
                </a:solidFill>
              </a:rPr>
              <a:t>Gjennomgang og oppsummering av modulen</a:t>
            </a:r>
            <a:endParaRPr lang="en-US" sz="1500" dirty="0">
              <a:solidFill>
                <a:srgbClr val="333333"/>
              </a:solidFill>
            </a:endParaRPr>
          </a:p>
          <a:p>
            <a:pPr marL="742950" lvl="1" indent="-285750"/>
            <a:r>
              <a:rPr lang="nb-NO" sz="1500" dirty="0">
                <a:solidFill>
                  <a:srgbClr val="333333"/>
                </a:solidFill>
              </a:rPr>
              <a:t>Nådde vi målsetningen?</a:t>
            </a:r>
            <a:endParaRPr lang="en-US" sz="15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6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4D7405-8586-420D-AF73-BB09E22C8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GJENNOMFØRING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9CC1D4-5163-4CD2-8D51-1C4408455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pPr marL="285750" indent="-285750"/>
            <a:r>
              <a:rPr lang="nb-NO" sz="2000" dirty="0">
                <a:solidFill>
                  <a:srgbClr val="333333"/>
                </a:solidFill>
              </a:rPr>
              <a:t>Tidsforbruk for gruppearbeid/diskusjoner: 60-80 min</a:t>
            </a:r>
            <a:endParaRPr lang="en-US" sz="2000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333333"/>
              </a:solidFill>
            </a:endParaRPr>
          </a:p>
          <a:p>
            <a:pPr marL="285750" indent="-285750"/>
            <a:r>
              <a:rPr lang="nb-NO" sz="2000" dirty="0">
                <a:solidFill>
                  <a:srgbClr val="333333"/>
                </a:solidFill>
              </a:rPr>
              <a:t>Evaluering</a:t>
            </a:r>
            <a:endParaRPr lang="en-US" sz="2000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449168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Oppgaver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diskuteres</a:t>
            </a:r>
            <a:r>
              <a:rPr lang="en-US" dirty="0"/>
              <a:t>/</a:t>
            </a:r>
            <a:r>
              <a:rPr lang="en-US" dirty="0" err="1"/>
              <a:t>løses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felleskap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r>
              <a:rPr lang="nb-NO" sz="2000" dirty="0">
                <a:solidFill>
                  <a:srgbClr val="333333"/>
                </a:solidFill>
              </a:rPr>
              <a:t>1. Hvem skal mønstre når MOB alarmen går?</a:t>
            </a:r>
            <a:endParaRPr lang="en-US" sz="2000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333333"/>
              </a:solidFill>
            </a:endParaRPr>
          </a:p>
          <a:p>
            <a:r>
              <a:rPr lang="nb-NO" sz="2000" dirty="0">
                <a:solidFill>
                  <a:srgbClr val="333333"/>
                </a:solidFill>
              </a:rPr>
              <a:t>2. Hvor skal de mønstre?</a:t>
            </a:r>
            <a:endParaRPr lang="en-US" sz="2000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333333"/>
              </a:solidFill>
            </a:endParaRPr>
          </a:p>
          <a:p>
            <a:r>
              <a:rPr lang="nb-NO" sz="2000" dirty="0">
                <a:solidFill>
                  <a:srgbClr val="333333"/>
                </a:solidFill>
              </a:rPr>
              <a:t>3. Hvilken VHF kanal skal MOB båt bruke under en evt. kommunikasjon med Beredskapsfartøyet?</a:t>
            </a:r>
            <a:endParaRPr lang="en-US" sz="2000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333333"/>
              </a:solidFill>
            </a:endParaRPr>
          </a:p>
          <a:p>
            <a:r>
              <a:rPr lang="nb-NO" sz="2000" dirty="0">
                <a:solidFill>
                  <a:srgbClr val="333333"/>
                </a:solidFill>
              </a:rPr>
              <a:t>4. Hvem skal </a:t>
            </a:r>
            <a:r>
              <a:rPr lang="nb-NO" sz="2000" dirty="0" err="1">
                <a:solidFill>
                  <a:srgbClr val="333333"/>
                </a:solidFill>
              </a:rPr>
              <a:t>mob</a:t>
            </a:r>
            <a:r>
              <a:rPr lang="nb-NO" sz="2000" dirty="0">
                <a:solidFill>
                  <a:srgbClr val="333333"/>
                </a:solidFill>
              </a:rPr>
              <a:t>-båtlaget holde kontakt med under søk og redning?</a:t>
            </a:r>
            <a:endParaRPr lang="en-US" sz="2000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333333"/>
              </a:solidFill>
            </a:endParaRPr>
          </a:p>
          <a:p>
            <a:r>
              <a:rPr lang="nb-NO" sz="2000" dirty="0">
                <a:solidFill>
                  <a:srgbClr val="333333"/>
                </a:solidFill>
              </a:rPr>
              <a:t>5. Hva skal MOB båt laget foreta seg etter at de har plukket opp personen fra sjøen?</a:t>
            </a:r>
            <a:endParaRPr lang="en-US" sz="2000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333333"/>
              </a:solidFill>
            </a:endParaRPr>
          </a:p>
          <a:p>
            <a:r>
              <a:rPr lang="nb-NO" sz="2000" dirty="0">
                <a:solidFill>
                  <a:srgbClr val="333333"/>
                </a:solidFill>
              </a:rPr>
              <a:t>6. Hvor lang tid etter PA melding skal MOB båt laget være mønstret?</a:t>
            </a:r>
          </a:p>
          <a:p>
            <a:endParaRPr lang="nb-NO" sz="2000" dirty="0">
              <a:solidFill>
                <a:srgbClr val="333333"/>
              </a:solidFill>
            </a:endParaRPr>
          </a:p>
          <a:p>
            <a:endParaRPr lang="nb-NO" sz="2000" dirty="0">
              <a:solidFill>
                <a:srgbClr val="333333"/>
              </a:solidFill>
            </a:endParaRPr>
          </a:p>
          <a:p>
            <a:endParaRPr lang="nb-NO" sz="2000" dirty="0">
              <a:solidFill>
                <a:srgbClr val="333333"/>
              </a:solidFill>
            </a:endParaRPr>
          </a:p>
          <a:p>
            <a:endParaRPr lang="en-US" sz="2000" dirty="0">
              <a:solidFill>
                <a:srgbClr val="333333"/>
              </a:solidFill>
            </a:endParaRPr>
          </a:p>
          <a:p>
            <a:endParaRPr lang="en-US" sz="2000" dirty="0" err="1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67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Oppgaver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diskuteres</a:t>
            </a:r>
            <a:r>
              <a:rPr lang="en-US" dirty="0"/>
              <a:t>/</a:t>
            </a:r>
            <a:r>
              <a:rPr lang="en-US" dirty="0" err="1"/>
              <a:t>løses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felleskap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7. Hvor lang tid etter PA melding skal MOB være plukket</a:t>
            </a:r>
            <a:r>
              <a:rPr lang="en-US" sz="2000" dirty="0"/>
              <a:t> </a:t>
            </a:r>
            <a:r>
              <a:rPr lang="nb-NO" sz="2000" dirty="0"/>
              <a:t>opp fra sjøen?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8.  Diskuter: Vil MOB båt mannskapet alltid være i stand til å</a:t>
            </a:r>
            <a:r>
              <a:rPr lang="en-US" sz="2000" dirty="0"/>
              <a:t> </a:t>
            </a:r>
            <a:r>
              <a:rPr lang="nb-NO" sz="2000" dirty="0"/>
              <a:t>oppfylle tidskravene i </a:t>
            </a:r>
            <a:r>
              <a:rPr lang="nb-NO" sz="2000" dirty="0" err="1"/>
              <a:t>hht</a:t>
            </a:r>
            <a:r>
              <a:rPr lang="nb-NO" sz="2000" dirty="0"/>
              <a:t> DFU? Begrunn svaret.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386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E11905-BA98-4171-B6A4-B2D9BFEE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936"/>
          </a:xfrm>
        </p:spPr>
        <p:txBody>
          <a:bodyPr/>
          <a:lstStyle/>
          <a:p>
            <a:r>
              <a:rPr lang="nb-NO" dirty="0"/>
              <a:t>Caseoppgave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749D38-EB36-40AE-BE8F-50537F5402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707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Dere har blitt mobilisert som følge av melding om at et helikopter med 16 personer om bord har nødlandet.</a:t>
            </a:r>
          </a:p>
          <a:p>
            <a:pPr marL="0" indent="0">
              <a:buNone/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1 NM fra deres innretning. </a:t>
            </a:r>
            <a:br>
              <a:rPr lang="nb-NO" sz="2000" dirty="0">
                <a:latin typeface="Arial" pitchFamily="34" charset="0"/>
                <a:cs typeface="Arial" pitchFamily="34" charset="0"/>
              </a:rPr>
            </a:br>
            <a:r>
              <a:rPr lang="nb-NO" sz="2000" dirty="0">
                <a:latin typeface="Arial" pitchFamily="34" charset="0"/>
                <a:cs typeface="Arial" pitchFamily="34" charset="0"/>
              </a:rPr>
              <a:t>Sjø: </a:t>
            </a:r>
            <a:r>
              <a:rPr lang="nb-NO" sz="2000" dirty="0" err="1">
                <a:latin typeface="Arial" pitchFamily="34" charset="0"/>
                <a:cs typeface="Arial" pitchFamily="34" charset="0"/>
              </a:rPr>
              <a:t>Hs</a:t>
            </a:r>
            <a:r>
              <a:rPr lang="nb-NO" sz="2000" dirty="0">
                <a:latin typeface="Arial" pitchFamily="34" charset="0"/>
                <a:cs typeface="Arial" pitchFamily="34" charset="0"/>
              </a:rPr>
              <a:t> er 3 meter og det er 20 knops vind. </a:t>
            </a:r>
          </a:p>
          <a:p>
            <a:pPr marL="0" indent="0">
              <a:buNone/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Det er observert personell i sjøen og noen personer i en redningsflåte. </a:t>
            </a:r>
          </a:p>
          <a:p>
            <a:pPr marL="0" indent="0">
              <a:buNone/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Hvordan vil dere organisere redningsarbeidet?</a:t>
            </a:r>
          </a:p>
          <a:p>
            <a:endParaRPr lang="nb-NO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b-NO" sz="2000" dirty="0">
                <a:latin typeface="Arial" pitchFamily="34" charset="0"/>
                <a:cs typeface="Arial" pitchFamily="34" charset="0"/>
                <a:hlinkClick r:id="rId2"/>
              </a:rPr>
              <a:t>Link</a:t>
            </a:r>
            <a:r>
              <a:rPr lang="nb-NO" sz="2000" dirty="0">
                <a:latin typeface="Arial" pitchFamily="34" charset="0"/>
                <a:cs typeface="Arial" pitchFamily="34" charset="0"/>
              </a:rPr>
              <a:t> til aktuell hendelse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2A461736-A38B-4ECE-989D-E4F61AA5537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390903" y="1808820"/>
            <a:ext cx="475252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953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EVALUERING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r>
              <a:rPr lang="nb-NO" sz="2000" dirty="0"/>
              <a:t>Evaluering:</a:t>
            </a:r>
            <a:br>
              <a:rPr lang="en-US" sz="2000" dirty="0"/>
            </a:br>
            <a:r>
              <a:rPr lang="nb-NO" sz="2000" dirty="0"/>
              <a:t>Observasjon i henhold til læremål. Ble oppgavene løst i henhold til intensjonen (bruk av aktuelle publikasjoner)?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nb-NO" sz="2000" dirty="0"/>
              <a:t>Læremål:</a:t>
            </a:r>
            <a:br>
              <a:rPr lang="nb-NO" sz="2000" dirty="0"/>
            </a:br>
            <a:r>
              <a:rPr lang="nb-NO" sz="2000" dirty="0"/>
              <a:t>Nådde vi læremålet? </a:t>
            </a:r>
            <a:br>
              <a:rPr lang="nb-NO" sz="2000" dirty="0"/>
            </a:br>
            <a:r>
              <a:rPr lang="nb-NO" sz="2000" dirty="0"/>
              <a:t>Sterke sider:</a:t>
            </a:r>
            <a:br>
              <a:rPr lang="nb-NO" sz="2000" dirty="0"/>
            </a:br>
            <a:r>
              <a:rPr lang="nb-NO" sz="2000" dirty="0"/>
              <a:t>Kan forbedres: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7452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Trener veiledning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2"/>
            <a:ext cx="10515600" cy="4586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>
                <a:solidFill>
                  <a:srgbClr val="FF0000"/>
                </a:solidFill>
              </a:rPr>
              <a:t>Bruk den lokale beredskapsplanen til bruk i oppgaveløsingen. Teksten under er et eksempel.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b-NO" sz="2000" b="1" dirty="0"/>
              <a:t>GF Beredskapsplan - 4.7.16 MOB-båt lag</a:t>
            </a:r>
            <a:endParaRPr lang="en-US" sz="2000" dirty="0"/>
          </a:p>
          <a:p>
            <a:pPr marL="0" indent="0">
              <a:buNone/>
            </a:pPr>
            <a:r>
              <a:rPr lang="nb-NO" sz="2000" b="1" dirty="0"/>
              <a:t>Ansvar og myndighet:</a:t>
            </a:r>
            <a:endParaRPr lang="en-US" sz="2000" dirty="0"/>
          </a:p>
          <a:p>
            <a:pPr marL="0" indent="0">
              <a:buNone/>
            </a:pPr>
            <a:r>
              <a:rPr lang="nb-NO" sz="2000" dirty="0"/>
              <a:t>MOB-båt laget består av en båtfører og to redningsmenn med kompetanse i førstehjelp, i tillegg til kranfører og flaggmenn.</a:t>
            </a:r>
            <a:endParaRPr lang="en-US" sz="2000" dirty="0"/>
          </a:p>
          <a:p>
            <a:pPr marL="0" indent="0">
              <a:buNone/>
            </a:pPr>
            <a:r>
              <a:rPr lang="nb-NO" sz="2000" dirty="0"/>
              <a:t>Ved MOB-alarm (Generell alarm) samt melding på PA, skal MOB-båt mannskap og skadestedsleder mønstre ved MOB-båt.</a:t>
            </a:r>
            <a:endParaRPr lang="en-US" sz="2000" dirty="0"/>
          </a:p>
          <a:p>
            <a:pPr marL="0" indent="0">
              <a:buNone/>
            </a:pPr>
            <a:r>
              <a:rPr lang="nb-NO" sz="2000" dirty="0"/>
              <a:t>Kranfører og flaggmenn mønstrer ved heiseinnretning som skal benyttes for låring av båt.</a:t>
            </a:r>
            <a:endParaRPr lang="en-US" sz="2000" dirty="0"/>
          </a:p>
          <a:p>
            <a:pPr marL="0" indent="0">
              <a:buNone/>
            </a:pPr>
            <a:r>
              <a:rPr lang="nb-NO" sz="2000" dirty="0"/>
              <a:t>Ved andre alarm situasjoner mønstrer MOB – båt lag i livbåt. Skadestedsleder oppretter radioforbindelse med MOB-båt over VHF radio og leder operasjonen. Ved pågående arbeid over sjø må MOB-båt mannskap oppholde seg i områder hvor man kan møte det spesifikke kravet til mønstringstid.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8916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Trener veiledning, fortsettelse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2"/>
            <a:ext cx="10515600" cy="4586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b="1" dirty="0"/>
              <a:t>Oppgaver ved MOB - alarm: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Møte på mønstringssted og klargjøre for sjøsetting. Kranfører og flaggmenn er ansvarlig for låring/</a:t>
            </a:r>
            <a:r>
              <a:rPr lang="nb-NO" sz="2000" dirty="0" err="1"/>
              <a:t>opphiving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Starte motor og sjekke alarmer på kontrollpanel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Opprette radioforbindelse (VHF) med skadestedsleder og beredskapsfartøy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På eget initiativ eller i samråd med skadestedsleder/beredskapsleder sjøsette MOB-båt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Skadestedsleder / kranfører, dirigerer MOB-båt mot den som er falt over bord.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Den som er falt over bord plukkes opp og førstehjelp starter umiddelbart etter</a:t>
            </a:r>
            <a:r>
              <a:rPr lang="en-US" sz="2000" dirty="0"/>
              <a:t> </a:t>
            </a:r>
            <a:r>
              <a:rPr lang="nb-NO" sz="2000" dirty="0"/>
              <a:t>redning.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Melde pasientens tilstand til skadestedsleder eller sykepleier.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Det avklares med skadestedsleder om hvilken heiseinnretning som båt skal tas opp med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6379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460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MODULBASERT TRENING FOR MOB BÅT PERSONELL  </vt:lpstr>
      <vt:lpstr>MODUL NR 1</vt:lpstr>
      <vt:lpstr>GJENNOMFØRING</vt:lpstr>
      <vt:lpstr>Oppgaver som diskuteres/løses i felleskap</vt:lpstr>
      <vt:lpstr>Oppgaver som diskuteres/løses i felleskap</vt:lpstr>
      <vt:lpstr>Caseoppgave</vt:lpstr>
      <vt:lpstr>EVALUERING</vt:lpstr>
      <vt:lpstr>Trener veiledning</vt:lpstr>
      <vt:lpstr>Trener veiledning, fortsettelse</vt:lpstr>
      <vt:lpstr>EVENTUELT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MOB BÅT PERSONELL</dc:title>
  <dc:creator>Marita R Dorga</dc:creator>
  <cp:lastModifiedBy>Marita R Dorga</cp:lastModifiedBy>
  <cp:revision>8</cp:revision>
  <dcterms:created xsi:type="dcterms:W3CDTF">2018-10-31T09:41:16Z</dcterms:created>
  <dcterms:modified xsi:type="dcterms:W3CDTF">2018-12-11T14:34:13Z</dcterms:modified>
</cp:coreProperties>
</file>